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3" r:id="rId26"/>
    <p:sldId id="284" r:id="rId27"/>
    <p:sldId id="285" r:id="rId28"/>
    <p:sldId id="286" r:id="rId29"/>
    <p:sldId id="287" r:id="rId30"/>
    <p:sldId id="291" r:id="rId31"/>
  </p:sldIdLst>
  <p:sldSz cx="9906000" cy="6858000" type="A4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750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2283D-1FB3-4705-B8EF-F6C21F145A2F}" type="datetimeFigureOut">
              <a:rPr lang="pl-PL" smtClean="0"/>
              <a:t>2022-09-28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F0B28-D416-4F88-98FE-0BB2D4D5AF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689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9501-512C-43FF-B878-CCDF84ECDF2F}" type="datetime1">
              <a:rPr lang="pl-PL" smtClean="0"/>
              <a:t>2022-09-28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11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E7A1-6C6D-4FFA-9AD1-13AD156DDBD6}" type="datetime1">
              <a:rPr lang="pl-PL" smtClean="0"/>
              <a:t>2022-09-28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7784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3436-A910-41A5-855D-CE01EF347D9C}" type="datetime1">
              <a:rPr lang="pl-PL" smtClean="0"/>
              <a:t>2022-09-28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7067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A48C-2B8C-4B91-A936-FDB267E2E99A}" type="datetime1">
              <a:rPr lang="pl-PL" smtClean="0"/>
              <a:t>2022-09-28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670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97FD-110A-49C8-BC12-CA04D21A5249}" type="datetime1">
              <a:rPr lang="pl-PL" smtClean="0"/>
              <a:t>2022-09-28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939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D17B-0CD0-413A-B155-3018EEA13BD5}" type="datetime1">
              <a:rPr lang="pl-PL" smtClean="0"/>
              <a:t>2022-09-28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679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CA85-F05B-46D5-9818-201AEB4A9837}" type="datetime1">
              <a:rPr lang="pl-PL" smtClean="0"/>
              <a:t>2022-09-28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9792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3FB9-9C22-4993-8A7A-8C1BC975C94B}" type="datetime1">
              <a:rPr lang="pl-PL" smtClean="0"/>
              <a:t>2022-09-28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251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7372-4105-4592-B981-65FC17101F0F}" type="datetime1">
              <a:rPr lang="pl-PL" smtClean="0"/>
              <a:t>2022-09-28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894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C405-8CD6-4AA2-90F5-DF3FD63422EF}" type="datetime1">
              <a:rPr lang="pl-PL" smtClean="0"/>
              <a:t>2022-09-28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8852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03A6-AC14-4D35-8CFC-9545B9E775BB}" type="datetime1">
              <a:rPr lang="pl-PL" smtClean="0"/>
              <a:t>2022-09-28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626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9DF07-59F2-42F5-8DA9-744DFCFC7DD3}" type="datetime1">
              <a:rPr lang="pl-PL" smtClean="0"/>
              <a:t>2022-09-28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CB7DF-4064-4C1A-A67F-80DB15A80E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1817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Znieczulenie pacjentów w wieku podeszłym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 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1149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/>
              <a:t>Pankuronium -</a:t>
            </a:r>
            <a:r>
              <a:rPr lang="pl-PL" dirty="0"/>
              <a:t>klirens  zmniejszony, czas działania dłuższy, zapotrzebowanie na pankuronium nie zmienia się z wiekiem, działanie może rozpocząć się później.</a:t>
            </a:r>
          </a:p>
          <a:p>
            <a:r>
              <a:rPr lang="pl-PL" dirty="0"/>
              <a:t>Podobne zmiany są opisywane w przypadku </a:t>
            </a:r>
            <a:r>
              <a:rPr lang="pl-PL" b="1" dirty="0"/>
              <a:t>wekuronium -</a:t>
            </a:r>
            <a:r>
              <a:rPr lang="pl-PL" dirty="0"/>
              <a:t>niedepolaryzujący lek zwiotczający mięśnie szkieletowe przez kompetycyjne blokowanie receptorów cholinergicznych płytki motorycznej między nerwami ruchowymi a mięśniami prążkowanymi, opóźniony początek działania, obniżenie klirensu i wydłużony czas powrotu napięcia mięśniowego.</a:t>
            </a:r>
          </a:p>
          <a:p>
            <a:r>
              <a:rPr lang="pl-PL" dirty="0"/>
              <a:t> Eliminacja atrakurium jest niezależna od wieku; dawka niezależna od wieku.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054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Propranolol - </a:t>
            </a:r>
            <a:r>
              <a:rPr lang="pl-PL" dirty="0"/>
              <a:t>metabolizm ograniczony, stężenia w surowicy są 3-4-krotnie wyższe niż u ludzi młodszych. </a:t>
            </a:r>
          </a:p>
          <a:p>
            <a:r>
              <a:rPr lang="pl-PL" b="1" dirty="0"/>
              <a:t>Naparstnica</a:t>
            </a:r>
            <a:r>
              <a:rPr lang="pl-PL" dirty="0"/>
              <a:t> wrażliwość mięśnia serowego na naparstnicę zmniejszona, siła działania ograniczona,  wydzielanie przez nerki wydłużone. </a:t>
            </a:r>
          </a:p>
          <a:p>
            <a:r>
              <a:rPr lang="pl-PL" b="1" dirty="0"/>
              <a:t>Atropina</a:t>
            </a:r>
            <a:r>
              <a:rPr lang="pl-PL" dirty="0"/>
              <a:t> -czas półtrwania jest wydłużony, a reakcja w postaci przyspieszenia akcji serca — osłabiona.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789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Postępowanie anestezjologiczne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1038" y="1260764"/>
            <a:ext cx="8543925" cy="4916199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 </a:t>
            </a:r>
            <a:r>
              <a:rPr lang="pl-PL" b="1" dirty="0"/>
              <a:t>Ocena przed operacją :</a:t>
            </a:r>
          </a:p>
          <a:p>
            <a:pPr marL="0" indent="0">
              <a:buNone/>
            </a:pPr>
            <a:r>
              <a:rPr lang="pl-PL" dirty="0"/>
              <a:t>-często współistnieje wiele chorób, znaczenie przede wszystkim mają schorzenia układów oddechowego i krążenia, ponieważ zwiększają one ryzyko związane ze znieczuleniem i operacją</a:t>
            </a:r>
          </a:p>
          <a:p>
            <a:pPr marL="0" indent="0">
              <a:buNone/>
            </a:pPr>
            <a:r>
              <a:rPr lang="pl-PL" dirty="0"/>
              <a:t>-dzięki odpowiedniemu leczeniu i eliminowaniu medycznych czynników ryzyka można zmniejszyć zachorowalność i umieralność w tej grupie chorych w okresie okołooperacyjnym</a:t>
            </a:r>
          </a:p>
          <a:p>
            <a:pPr marL="0" indent="0">
              <a:buNone/>
            </a:pPr>
            <a:r>
              <a:rPr lang="pl-PL" dirty="0"/>
              <a:t>-obok wykonywania rutynowych badań niezbędna jest dokładna diagnostyka i (o ile to możliwe) leczenie tych schorzeń, które zwiększają ryzyko operacji,</a:t>
            </a:r>
          </a:p>
          <a:p>
            <a:pPr marL="0" indent="0">
              <a:buNone/>
            </a:pPr>
            <a:r>
              <a:rPr lang="pl-PL" dirty="0"/>
              <a:t>-zwrócić szczególną uwagą na: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chorobę niedokrwienną serca,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nadciśnienie i niedociśnienie tętnicze,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zaburzenia rytmu serca,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choroby układu oddechowego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9920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-dokładny wywiad dotyczący stosowanych przez pacjenta leków</a:t>
            </a:r>
          </a:p>
          <a:p>
            <a:pPr marL="0" indent="0">
              <a:buNone/>
            </a:pPr>
            <a:r>
              <a:rPr lang="pl-PL" dirty="0"/>
              <a:t>-do najczęściej używanych należą: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naparstnica,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leki moczopędne,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leki przeciwnadciśnieniowe,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nitraty,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leki  </a:t>
            </a:r>
            <a:r>
              <a:rPr lang="el-GR" dirty="0"/>
              <a:t>β</a:t>
            </a:r>
            <a:r>
              <a:rPr lang="pl-PL" dirty="0"/>
              <a:t>-</a:t>
            </a:r>
            <a:r>
              <a:rPr lang="pl-PL" dirty="0" err="1"/>
              <a:t>adrenolityczne</a:t>
            </a:r>
            <a:r>
              <a:rPr lang="pl-PL" dirty="0"/>
              <a:t>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antagoniści wapnia,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leki uspokajające i trójcykliczne przeciwdepresyjne.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8040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1038" y="872837"/>
            <a:ext cx="8543925" cy="5304127"/>
          </a:xfrm>
        </p:spPr>
        <p:txBody>
          <a:bodyPr>
            <a:normAutofit fontScale="85000" lnSpcReduction="10000"/>
          </a:bodyPr>
          <a:lstStyle/>
          <a:p>
            <a:r>
              <a:rPr lang="pl-PL" b="1" dirty="0"/>
              <a:t>Choroba niedokrwienna serca </a:t>
            </a:r>
          </a:p>
          <a:p>
            <a:r>
              <a:rPr lang="pl-PL" dirty="0"/>
              <a:t>Z wiekiem wzrasta częstość występowania miażdżycy naczyń wieńcowych. </a:t>
            </a:r>
          </a:p>
          <a:p>
            <a:r>
              <a:rPr lang="pl-PL" dirty="0"/>
              <a:t>Choroba niedokrwienna serca, określana jako dusznica bolesna lub zawał w wywiadzie i/lub patologiczny zapis EKG spoczynkowego, jest najczęstszą chorobą serca u ludzi starszych. </a:t>
            </a:r>
          </a:p>
          <a:p>
            <a:r>
              <a:rPr lang="pl-PL" dirty="0"/>
              <a:t>Objawia się klinicznie u 20% starszych pacjentów. </a:t>
            </a:r>
          </a:p>
          <a:p>
            <a:r>
              <a:rPr lang="pl-PL" dirty="0"/>
              <a:t>U ok. 70% wszystkich osób w wieku 70-80 lat stwierdza się w badaniu sekcyjnym. </a:t>
            </a:r>
          </a:p>
          <a:p>
            <a:r>
              <a:rPr lang="pl-PL" dirty="0"/>
              <a:t>Poszerzając badania diagnostyczne (o EKG wysiłkowe czy scyntygrafię) chorobę niedokrwienną serca stwierdza się u ok. 50% osób w wieku powyżej 70 lat.</a:t>
            </a:r>
          </a:p>
          <a:p>
            <a:r>
              <a:rPr lang="pl-PL" dirty="0"/>
              <a:t> Może przebiegać bez objawów klinicznych, lecz jeśli jest objawowa, predysponuje do wystąpienia zawału mięśnia sercowego i niewydolności serca w okresie </a:t>
            </a:r>
            <a:r>
              <a:rPr lang="pl-PL" dirty="0" err="1"/>
              <a:t>opołooperacyjnym</a:t>
            </a:r>
            <a:r>
              <a:rPr lang="pl-PL" dirty="0"/>
              <a:t>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4091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8301" y="536863"/>
            <a:ext cx="8543925" cy="4819218"/>
          </a:xfrm>
        </p:spPr>
        <p:txBody>
          <a:bodyPr>
            <a:normAutofit lnSpcReduction="10000"/>
          </a:bodyPr>
          <a:lstStyle/>
          <a:p>
            <a:r>
              <a:rPr lang="pl-PL" b="1" dirty="0"/>
              <a:t>Nadciśnienie tętnicze</a:t>
            </a:r>
          </a:p>
          <a:p>
            <a:pPr marL="0" indent="0">
              <a:buNone/>
            </a:pPr>
            <a:r>
              <a:rPr lang="pl-PL" b="1" dirty="0"/>
              <a:t> </a:t>
            </a:r>
            <a:r>
              <a:rPr lang="pl-PL" dirty="0"/>
              <a:t>Częstość występowania nadciśnienia (ciśnienie tętnicze &gt;160/95) nasila się z wiekiem, częstość  wynosi 20% u mężczyzn i 33% u kobiet w wieku 65-84 lat. </a:t>
            </a:r>
          </a:p>
          <a:p>
            <a:pPr marL="0" indent="0">
              <a:buNone/>
            </a:pPr>
            <a:r>
              <a:rPr lang="pl-PL" dirty="0"/>
              <a:t>Izolowane nadciśnienie skurczowe (ciśnienie skurczowe &gt; 160 mmHg, rozkurczowe &lt; 95 mmHg) stwierdza się u 25% pacjentów. </a:t>
            </a:r>
          </a:p>
          <a:p>
            <a:pPr marL="0" indent="0">
              <a:buNone/>
            </a:pPr>
            <a:r>
              <a:rPr lang="pl-PL" dirty="0"/>
              <a:t>Nadciśnienie tętnicze (również izolowane skurczowe!) usposabia do wystąpienia choroby niedokrwiennej serca, udaru mózgu i niewydolności krążenia</a:t>
            </a:r>
          </a:p>
          <a:p>
            <a:pPr marL="0" indent="0">
              <a:buNone/>
            </a:pPr>
            <a:r>
              <a:rPr lang="pl-PL" dirty="0"/>
              <a:t> lm ciśnienie tętnicze jest wyższe, tym uszkodzenie narządów większe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4758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1038" y="692727"/>
            <a:ext cx="8543925" cy="5484236"/>
          </a:xfrm>
        </p:spPr>
        <p:txBody>
          <a:bodyPr>
            <a:normAutofit/>
          </a:bodyPr>
          <a:lstStyle/>
          <a:p>
            <a:r>
              <a:rPr lang="pl-PL" b="1" dirty="0"/>
              <a:t>Niewydolność krążenia </a:t>
            </a:r>
          </a:p>
          <a:p>
            <a:pPr marL="0" indent="0">
              <a:buNone/>
            </a:pPr>
            <a:r>
              <a:rPr lang="pl-PL" dirty="0"/>
              <a:t>Częstość występowania niewydolności krążenia wzrasta z wiekiem. Najważniejszymi przyczynami są choroba niedokrwienna serca i nadciśnienie tętnicze. </a:t>
            </a:r>
          </a:p>
          <a:p>
            <a:pPr marL="0" indent="0">
              <a:buNone/>
            </a:pPr>
            <a:r>
              <a:rPr lang="pl-PL" dirty="0"/>
              <a:t>Wzrasta to ryzyko znieczulenia ogólnego i operacji, przed zabiegiem konieczne jest odpowiednie leczenie internistyczne, profilaktyczne stosowanie naparstnicy u ludzi starszych bez objawów niewydolności krążenia jest, wg obowiązujących poglądów naukowych. Przeciwwskazane, u pacjentów tych dochodzi często do przedawkowania naparstnicy.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b="1" dirty="0"/>
              <a:t>Jej działanie jest nasilone przez hipokaliemię (leczenie diuretykami!).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9027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1038" y="845127"/>
            <a:ext cx="8543925" cy="5331836"/>
          </a:xfrm>
        </p:spPr>
        <p:txBody>
          <a:bodyPr>
            <a:normAutofit/>
          </a:bodyPr>
          <a:lstStyle/>
          <a:p>
            <a:r>
              <a:rPr lang="pl-PL" b="1" dirty="0"/>
              <a:t>Zaburzenie rytmu serca </a:t>
            </a:r>
          </a:p>
          <a:p>
            <a:r>
              <a:rPr lang="pl-PL" dirty="0"/>
              <a:t>Częstość występowania zaburzeń rytmu serca pod różnymi postaciami wzrasta z wiekiem.</a:t>
            </a:r>
          </a:p>
          <a:p>
            <a:r>
              <a:rPr lang="pl-PL" dirty="0"/>
              <a:t> Pojedyncze skurcze dodatkowe nadkomorowe są stwierdzane w holterowskim badaniu EKG u 88% mężczyzn i 78% kobiet w wieku podeszłym. </a:t>
            </a:r>
          </a:p>
          <a:p>
            <a:r>
              <a:rPr lang="pl-PL" dirty="0"/>
              <a:t>Podczas próby wysiłkowej skurcze e</a:t>
            </a:r>
            <a:r>
              <a:rPr lang="pl-PL" i="1" dirty="0"/>
              <a:t>ktopiczne</a:t>
            </a:r>
            <a:r>
              <a:rPr lang="pl-PL" dirty="0"/>
              <a:t> występują częściej niż u ludzi młodych. </a:t>
            </a:r>
          </a:p>
          <a:p>
            <a:r>
              <a:rPr lang="pl-PL" dirty="0"/>
              <a:t>Najczęstszą przyczyną komorowych skurczów dodatkowych jest choroba niedokrwienna serca, ale można je także zaobserwować u pacjentów z prawidłowym wynikiem koronarografii.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2732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Choroby układu oddechowego </a:t>
            </a:r>
          </a:p>
          <a:p>
            <a:r>
              <a:rPr lang="pl-PL" dirty="0"/>
              <a:t>U chorych w wieku podeszłym niewydolność oddechowa jest drugą co do częstości występowania przyczyną zgonów.</a:t>
            </a:r>
          </a:p>
          <a:p>
            <a:r>
              <a:rPr lang="pl-PL" dirty="0"/>
              <a:t> Pacjentów z przewlekłymi schorzeniami płuc dotyczy to 4-krotnie częściej niż zdrowych. </a:t>
            </a:r>
          </a:p>
          <a:p>
            <a:r>
              <a:rPr lang="pl-PL" dirty="0"/>
              <a:t>Znaczącą rolę odgrywają tu przewlekle obturacyjne schorzenia układu oddechowego (rozedma płuc, przewlekle zapalenie oskrzeli, astma), które aby zmniejszyć ryzyko, wymagają wcześniejszego leczenia.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7880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1038" y="872837"/>
            <a:ext cx="8543925" cy="5304127"/>
          </a:xfrm>
        </p:spPr>
        <p:txBody>
          <a:bodyPr>
            <a:normAutofit fontScale="85000" lnSpcReduction="20000"/>
          </a:bodyPr>
          <a:lstStyle/>
          <a:p>
            <a:r>
              <a:rPr lang="pl-PL" b="1" dirty="0"/>
              <a:t>Ocena ryzyka </a:t>
            </a:r>
          </a:p>
          <a:p>
            <a:r>
              <a:rPr lang="pl-PL" dirty="0"/>
              <a:t>Ryzyko znieczulenia i operacji wzrasta z wiekiem.</a:t>
            </a:r>
          </a:p>
          <a:p>
            <a:r>
              <a:rPr lang="pl-PL" dirty="0"/>
              <a:t> Prawdopodobnie sam wiek stanowi mniejszy czynnik ryzyka niż choroby towarzyszące i rodzaj operacji,</a:t>
            </a:r>
          </a:p>
          <a:p>
            <a:r>
              <a:rPr lang="pl-PL" dirty="0"/>
              <a:t>Śmiertelność jest zwiększona w przypadku chorób układu krążenia i oddychania, zabiegów ze wskazań nagłych oraz operacji w zakresie klatki piersiowej i jamy brzusznej. </a:t>
            </a:r>
          </a:p>
          <a:p>
            <a:r>
              <a:rPr lang="pl-PL" dirty="0"/>
              <a:t>Również w starszym wieku możliwe są duże operacje; ich powodzenie zależy od stanu chorego przed operacją.</a:t>
            </a:r>
          </a:p>
          <a:p>
            <a:r>
              <a:rPr lang="pl-PL" dirty="0"/>
              <a:t> Najprostszym parametrem służącym do oceny ryzyka przed operacją jest w klasyfikacja wg ASA. </a:t>
            </a:r>
          </a:p>
          <a:p>
            <a:r>
              <a:rPr lang="pl-PL" dirty="0"/>
              <a:t>Wydaje się, że u pacjenta w starszym wieku zaliczonego do grupy III i IV ryzyko znieczulenia i operacji jest większe niż u młodszego zakwalifikowanego do tej samej grupy. </a:t>
            </a:r>
          </a:p>
          <a:p>
            <a:r>
              <a:rPr lang="pl-PL" dirty="0"/>
              <a:t>U pacjentów z grupy I nie ma prawdopodobnie żadnej różnicy.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6797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Zmiany uwarunkowane wiekiem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Układ krążenia:</a:t>
            </a:r>
          </a:p>
          <a:p>
            <a:pPr marL="0" indent="0">
              <a:buNone/>
            </a:pPr>
            <a:r>
              <a:rPr lang="pl-PL" dirty="0"/>
              <a:t>-ciśnienie tętnicze</a:t>
            </a:r>
          </a:p>
          <a:p>
            <a:pPr marL="0" indent="0">
              <a:buNone/>
            </a:pPr>
            <a:r>
              <a:rPr lang="pl-PL" dirty="0"/>
              <a:t>-częstość akcji serca</a:t>
            </a:r>
          </a:p>
          <a:p>
            <a:pPr marL="0" indent="0">
              <a:buNone/>
            </a:pPr>
            <a:r>
              <a:rPr lang="pl-PL" dirty="0"/>
              <a:t>-czynność mięśnia  sercowego</a:t>
            </a:r>
          </a:p>
          <a:p>
            <a:pPr marL="0" indent="0">
              <a:buNone/>
            </a:pPr>
            <a:r>
              <a:rPr lang="pl-PL" dirty="0"/>
              <a:t>Rezerwa krążeniowa pacjentów w starszym wieku jest ograniczona, napięcie układu współczulnego jak i reakcje wyrównawcze autonomicznego układu nerwowego na wysiłek oraz utratę objętości krwi są zmniejszone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64791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Wybór metody znieczulenia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 ludzi starszych, w zależności od wskazania, mogą być stosowane następujące metody znieczulenia:</a:t>
            </a:r>
          </a:p>
          <a:p>
            <a:pPr>
              <a:buFontTx/>
              <a:buChar char="-"/>
            </a:pPr>
            <a:r>
              <a:rPr lang="pl-PL" dirty="0"/>
              <a:t>znieczulenie złożone z użyciem opioidu, mieszaniny podtlenku azotu z tlenem i środka zwiotczającego,</a:t>
            </a:r>
          </a:p>
          <a:p>
            <a:pPr>
              <a:buFontTx/>
              <a:buChar char="-"/>
            </a:pPr>
            <a:r>
              <a:rPr lang="pl-PL" dirty="0"/>
              <a:t>TIVA,</a:t>
            </a:r>
          </a:p>
          <a:p>
            <a:pPr>
              <a:buFontTx/>
              <a:buChar char="-"/>
            </a:pPr>
            <a:r>
              <a:rPr lang="pl-PL" dirty="0"/>
              <a:t>znieczulenie wziewne, </a:t>
            </a:r>
          </a:p>
          <a:p>
            <a:pPr>
              <a:buFontTx/>
              <a:buChar char="-"/>
            </a:pPr>
            <a:r>
              <a:rPr lang="pl-PL" dirty="0"/>
              <a:t>znieczulenie regionalne.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15451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1038" y="872837"/>
            <a:ext cx="8543925" cy="5304127"/>
          </a:xfrm>
        </p:spPr>
        <p:txBody>
          <a:bodyPr/>
          <a:lstStyle/>
          <a:p>
            <a:r>
              <a:rPr lang="pl-PL" b="1" dirty="0"/>
              <a:t>Znieczulenie złożone </a:t>
            </a:r>
          </a:p>
          <a:p>
            <a:r>
              <a:rPr lang="pl-PL" dirty="0"/>
              <a:t>Ta technika z użyciem opioidu, podtlenku azotu z tlenem i środka zwiotczającego z ewentualnym podaniem leku uspokajającego wpływa w najkorzystniejszym stopniu na układ krążenia pacjentów w wieku podeszłym. </a:t>
            </a:r>
          </a:p>
          <a:p>
            <a:r>
              <a:rPr lang="pl-PL" dirty="0"/>
              <a:t>Nie wyłącza ona jednak całkowicie reakcji nadciśnieniowej na bodźce anestezjologiczne i chirurgiczne, wskutek czego może zaburzyć równowagę tlenową mięśnia sercowego u pacjenta w starszym wieku z chorobą niedokrwienną serca.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91249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3611" y="436418"/>
            <a:ext cx="8543925" cy="5179436"/>
          </a:xfrm>
        </p:spPr>
        <p:txBody>
          <a:bodyPr>
            <a:normAutofit fontScale="92500"/>
          </a:bodyPr>
          <a:lstStyle/>
          <a:p>
            <a:r>
              <a:rPr lang="pl-PL" b="1" dirty="0"/>
              <a:t>TIVA </a:t>
            </a:r>
            <a:r>
              <a:rPr lang="pl-PL" dirty="0"/>
              <a:t>(</a:t>
            </a:r>
            <a:r>
              <a:rPr lang="pl-PL" b="1" dirty="0"/>
              <a:t>znieczulenie całkowicie dożylne</a:t>
            </a:r>
            <a:r>
              <a:rPr lang="pl-PL" dirty="0"/>
              <a:t>) jest metodą nadającą się do stosowania u ludzi starszych. </a:t>
            </a:r>
          </a:p>
          <a:p>
            <a:r>
              <a:rPr lang="pl-PL" dirty="0"/>
              <a:t>Dawka leków powinna być jednak zredukowana. </a:t>
            </a:r>
          </a:p>
          <a:p>
            <a:r>
              <a:rPr lang="pl-PL" dirty="0"/>
              <a:t>Pozwala to uniknąć zaburzeń ze strony układu krążenia i przedłużonego budzenia po operacji. </a:t>
            </a:r>
          </a:p>
          <a:p>
            <a:r>
              <a:rPr lang="pl-PL" b="1" dirty="0"/>
              <a:t>Remifentanyl</a:t>
            </a:r>
            <a:r>
              <a:rPr lang="pl-PL" dirty="0"/>
              <a:t> w skojarzeniu z propofolem może być stosowany u ludzi starszych, częściej jednak występuje u tych pacjentów spadek ciśnienia tętniczego i bradykardia,</a:t>
            </a:r>
          </a:p>
          <a:p>
            <a:r>
              <a:rPr lang="pl-PL" dirty="0"/>
              <a:t>zapotrzebowanie na leki jest znacznie mniejsze (np. do 0,1 ,</a:t>
            </a:r>
            <a:r>
              <a:rPr lang="pl-PL" dirty="0" err="1"/>
              <a:t>ug</a:t>
            </a:r>
            <a:r>
              <a:rPr lang="pl-PL" dirty="0"/>
              <a:t>/ kg/ min remifentanylu i ok. 2 mg/kg/godz. propofolu). </a:t>
            </a:r>
          </a:p>
          <a:p>
            <a:r>
              <a:rPr lang="pl-PL" dirty="0"/>
              <a:t>W pojedynczych przypadkach budzenie może być opóźnione.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8948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Znieczulenie wziewne </a:t>
            </a:r>
          </a:p>
          <a:p>
            <a:r>
              <a:rPr lang="pl-PL" dirty="0"/>
              <a:t>Do osiągnięcia dostatecznej głębokości znieczulenia pacjentów w starszym wieku anestetyki wziewne są często stosowane wraz z opioidami. </a:t>
            </a:r>
          </a:p>
          <a:p>
            <a:r>
              <a:rPr lang="pl-PL" dirty="0"/>
              <a:t>Trzeba pamiętać, że zapotrzebowanie na anestetyki wziewne jest u tych pacjentów niniejsze.</a:t>
            </a:r>
          </a:p>
          <a:p>
            <a:r>
              <a:rPr lang="pl-PL" dirty="0"/>
              <a:t> Remifentanyl w skojarzeniu z anestetykiem wziewnym. np. 0,4-0,6 %obj Izofluranu, nadaje się do prawie wszystkich zabiegów, szczególnie tych, w których pożądany jest szybki powrót świadomości.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74964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1038" y="554183"/>
            <a:ext cx="8543925" cy="5622781"/>
          </a:xfrm>
        </p:spPr>
        <p:txBody>
          <a:bodyPr>
            <a:normAutofit fontScale="92500"/>
          </a:bodyPr>
          <a:lstStyle/>
          <a:p>
            <a:r>
              <a:rPr lang="pl-PL" b="1" dirty="0"/>
              <a:t>Znieczulenie regionalne </a:t>
            </a:r>
          </a:p>
          <a:p>
            <a:r>
              <a:rPr lang="pl-PL" dirty="0"/>
              <a:t>Wiele zabiegów u chorych w podeszłym wieku może być wykonanych w znieczuleniu regionalnym. np.</a:t>
            </a:r>
          </a:p>
          <a:p>
            <a:pPr>
              <a:buFontTx/>
              <a:buChar char="-"/>
            </a:pPr>
            <a:r>
              <a:rPr lang="pl-PL" dirty="0"/>
              <a:t>przezcewkowa resekcja gruczołu krokowego</a:t>
            </a:r>
          </a:p>
          <a:p>
            <a:pPr>
              <a:buFontTx/>
              <a:buChar char="-"/>
            </a:pPr>
            <a:r>
              <a:rPr lang="pl-PL" dirty="0"/>
              <a:t>niektóre operacje ginekologiczne, </a:t>
            </a:r>
          </a:p>
          <a:p>
            <a:pPr>
              <a:buFontTx/>
              <a:buChar char="-"/>
            </a:pPr>
            <a:r>
              <a:rPr lang="pl-PL" dirty="0"/>
              <a:t>większość operacji w obrębie kończyn.</a:t>
            </a:r>
          </a:p>
          <a:p>
            <a:pPr marL="0" indent="0">
              <a:buNone/>
            </a:pPr>
            <a:r>
              <a:rPr lang="pl-PL" b="1" dirty="0"/>
              <a:t>Zalety</a:t>
            </a:r>
            <a:r>
              <a:rPr lang="pl-PL" dirty="0"/>
              <a:t> znieczulenia regionalnego w porównaniu z ogólnym są:</a:t>
            </a:r>
          </a:p>
          <a:p>
            <a:pPr marL="0" indent="0">
              <a:buNone/>
            </a:pPr>
            <a:r>
              <a:rPr lang="pl-PL" dirty="0"/>
              <a:t>-lepsze znoszenie przez pacjentów</a:t>
            </a:r>
          </a:p>
          <a:p>
            <a:pPr marL="0" indent="0">
              <a:buNone/>
            </a:pPr>
            <a:r>
              <a:rPr lang="pl-PL" dirty="0"/>
              <a:t>-mniejsze ryzyko znieczulenia,</a:t>
            </a:r>
          </a:p>
          <a:p>
            <a:pPr marL="0" indent="0">
              <a:buNone/>
            </a:pPr>
            <a:r>
              <a:rPr lang="pl-PL" dirty="0"/>
              <a:t>-niniejsza liczba powikłań pooperacyjnych(stan splątania. zakrzepy i zatory, niewydolność oddechowa,  </a:t>
            </a:r>
          </a:p>
          <a:p>
            <a:pPr marL="0" indent="0">
              <a:buNone/>
            </a:pPr>
            <a:r>
              <a:rPr lang="pl-PL" dirty="0"/>
              <a:t>-mniejsza śmiertelność.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28241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1038" y="651165"/>
            <a:ext cx="8543925" cy="5525799"/>
          </a:xfrm>
        </p:spPr>
        <p:txBody>
          <a:bodyPr>
            <a:normAutofit fontScale="92500"/>
          </a:bodyPr>
          <a:lstStyle/>
          <a:p>
            <a:r>
              <a:rPr lang="pl-PL" b="1" dirty="0"/>
              <a:t>Znieczulenie podpajęczynówkowe- </a:t>
            </a:r>
            <a:r>
              <a:rPr lang="pl-PL" dirty="0"/>
              <a:t>nadaje się szczególnie do operacji przezcewkowych i innych urologicznych raz operacji stawów biodrowych i kończyn dolnych.</a:t>
            </a:r>
          </a:p>
          <a:p>
            <a:r>
              <a:rPr lang="pl-PL" dirty="0"/>
              <a:t>Wykonanie jest często utrudnione z powodu zmian anatomicznych. </a:t>
            </a:r>
          </a:p>
          <a:p>
            <a:r>
              <a:rPr lang="pl-PL" dirty="0"/>
              <a:t>Dlatego zaleca się raczej przyśrodkowy dostęp do przestrzeni podpajęczynówkowej czy zewnątrzoponowej. </a:t>
            </a:r>
          </a:p>
          <a:p>
            <a:r>
              <a:rPr lang="pl-PL" dirty="0"/>
              <a:t>Rozprzestrzenianie się i czas działania anestetyku lokalnego wstrzykniętego podpajęczynówkowo mogą być u ludzi starszych silniejsze:.</a:t>
            </a:r>
          </a:p>
          <a:p>
            <a:pPr>
              <a:buFontTx/>
              <a:buChar char="-"/>
            </a:pPr>
            <a:r>
              <a:rPr lang="pl-PL" dirty="0"/>
              <a:t>zwiększenie dawki 0,5% Bupiwakainy z 1 do 2 ml powodowało 2-krotnie rozleglejsze rozprzestrzenianie się środka i 2-krotnie dłuższe działanie.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89838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Przyczyną może być to, że przepuszczalność struktur nerwowych zwiększa się, a ciśnienie płynu mózgowo-rdzeniowego obniża się z wiekiem. </a:t>
            </a:r>
          </a:p>
          <a:p>
            <a:r>
              <a:rPr lang="pl-PL" dirty="0"/>
              <a:t>Trzeba to brać pod uwagę przy dawkowaniu środków znieczulających miejscowo.</a:t>
            </a:r>
          </a:p>
          <a:p>
            <a:r>
              <a:rPr lang="pl-PL" dirty="0"/>
              <a:t>Zjawiska te występują niezależnie od rodzaju zastosowanego anestetyku, preferowanie jakiegoś określonego środka nie jest uzasadnione. </a:t>
            </a:r>
          </a:p>
          <a:p>
            <a:r>
              <a:rPr lang="pl-PL" dirty="0"/>
              <a:t>Przy wyborze anestetyku należy stosować te same kryteria co u ludzi młodszych. </a:t>
            </a:r>
          </a:p>
          <a:p>
            <a:r>
              <a:rPr lang="pl-PL" dirty="0"/>
              <a:t>Wydaje się, że u starszych pacjentów reakcja układu naczyniowego na blokadę współczulną wywołaną znieczuleniem podpajęczynówkowym jest silniej wyrażone niż u młodszych którzy maj zachowane mechanizmy obronne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73822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Zabiegi w znieczuleniu podpajęczynówkowe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Zabiegi ortopedyczne i chirurgiczne w obrębie kończyn dolnych;</a:t>
            </a:r>
          </a:p>
          <a:p>
            <a:r>
              <a:rPr lang="pl-PL" dirty="0"/>
              <a:t>Artroskopia stawu kolanowego;</a:t>
            </a:r>
          </a:p>
          <a:p>
            <a:r>
              <a:rPr lang="pl-PL" dirty="0"/>
              <a:t>Przezcewkowe wycięcie gruczołu krokowego;</a:t>
            </a:r>
          </a:p>
          <a:p>
            <a:r>
              <a:rPr lang="pl-PL" dirty="0"/>
              <a:t>Zabiegi urologiczne w obrębie dolnych dróg moczowych;</a:t>
            </a:r>
          </a:p>
          <a:p>
            <a:r>
              <a:rPr lang="pl-PL" dirty="0"/>
              <a:t>Litotrypsja (kruszenie) kamieni moczowych;</a:t>
            </a:r>
          </a:p>
          <a:p>
            <a:r>
              <a:rPr lang="pl-PL" dirty="0"/>
              <a:t>Operacje przepuklin: udowej, pachwinowej, mosznowej;</a:t>
            </a:r>
          </a:p>
          <a:p>
            <a:r>
              <a:rPr lang="pl-PL" dirty="0"/>
              <a:t>Operacje żylaków kończyn dolnych;</a:t>
            </a:r>
          </a:p>
          <a:p>
            <a:r>
              <a:rPr lang="pl-PL" dirty="0"/>
              <a:t>Operacje w okolicy odbytu;</a:t>
            </a:r>
          </a:p>
          <a:p>
            <a:r>
              <a:rPr lang="pl-PL" dirty="0"/>
              <a:t>Operacje ginekologiczne.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79729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1038" y="254290"/>
            <a:ext cx="8543925" cy="78480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dirty="0"/>
              <a:t>Powikłania znieczulenia podpajęczynówkowego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1038" y="1039093"/>
            <a:ext cx="8543925" cy="5137871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Znieczulenie podpajęczynówkowe jest zabiegiem bezpiecznym. </a:t>
            </a:r>
          </a:p>
          <a:p>
            <a:r>
              <a:rPr lang="pl-PL" dirty="0"/>
              <a:t>Ze względu na miejsce wkłucia (czyli jedynie okolica lędźwiowa) nie ma możliwości uszkodzenia rdzenia kręgowego, gdyż tak nisko struktura ta nie sięga. </a:t>
            </a:r>
          </a:p>
          <a:p>
            <a:r>
              <a:rPr lang="pl-PL" dirty="0"/>
              <a:t>Najczęściej pojawiające się objawy niepożądane to:</a:t>
            </a:r>
          </a:p>
          <a:p>
            <a:pPr marL="0" indent="0">
              <a:buNone/>
            </a:pPr>
            <a:r>
              <a:rPr lang="pl-PL" dirty="0"/>
              <a:t>-Spadek ciśnienia tętniczego – jest to powikłanie dość częste, ale odpowiednie monitorowanie pacjenta pozwala uniknąć wystąpienia dolegliwości; spadek ciśnienia jest najbardziej odczuwalny dla pacjentów z wysokim ciśnieniem tętniczym.</a:t>
            </a:r>
          </a:p>
          <a:p>
            <a:pPr marL="0" indent="0">
              <a:buNone/>
            </a:pPr>
            <a:r>
              <a:rPr lang="pl-PL" dirty="0"/>
              <a:t>-Bóle pleców w miejscu wkłucia o charakterze przemijającym, trwające 2-3 dni.</a:t>
            </a:r>
          </a:p>
          <a:p>
            <a:pPr marL="0" indent="0">
              <a:buNone/>
            </a:pPr>
            <a:r>
              <a:rPr lang="pl-PL" dirty="0"/>
              <a:t>-Zaburzenia rytmu serca, w tym bradykardia.</a:t>
            </a:r>
          </a:p>
          <a:p>
            <a:pPr marL="0" indent="0">
              <a:buNone/>
            </a:pPr>
            <a:r>
              <a:rPr lang="pl-PL" dirty="0"/>
              <a:t>-Nudności, wymioty.</a:t>
            </a:r>
          </a:p>
          <a:p>
            <a:pPr marL="0" indent="0">
              <a:buNone/>
            </a:pPr>
            <a:r>
              <a:rPr lang="pl-PL" dirty="0"/>
              <a:t>-Zatrzymanie moczu.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64106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1038" y="609601"/>
            <a:ext cx="8543925" cy="5567363"/>
          </a:xfrm>
        </p:spPr>
        <p:txBody>
          <a:bodyPr>
            <a:normAutofit fontScale="85000" lnSpcReduction="20000"/>
          </a:bodyPr>
          <a:lstStyle/>
          <a:p>
            <a:r>
              <a:rPr lang="pl-PL" b="1" dirty="0"/>
              <a:t>Popunkcyjne bóle głowy </a:t>
            </a:r>
            <a:r>
              <a:rPr lang="pl-PL" dirty="0"/>
              <a:t>- powstają w wyniku nakłucia opony twardej i następującego później wycieku płynu mózgowo-rdzeniowego do przestrzeni zewnątrzoponowej.</a:t>
            </a:r>
          </a:p>
          <a:p>
            <a:r>
              <a:rPr lang="pl-PL" dirty="0"/>
              <a:t>Krwiak w okolicy, w której podaje się lek znieczulający, z towarzyszącymi ubytkami neurologicznymi – w praktyce powikłanie bardzo rzadkie, ale poważne.</a:t>
            </a:r>
          </a:p>
          <a:p>
            <a:r>
              <a:rPr lang="pl-PL" dirty="0"/>
              <a:t>Popunkcyjne bóle głowy mogą się zdarzyć jedynie po znieczuleniu podpajęczynówkowym, </a:t>
            </a:r>
          </a:p>
          <a:p>
            <a:r>
              <a:rPr lang="pl-PL" dirty="0"/>
              <a:t>W prawidłowo wykonanym znieczuleniu zewnątrzoponowym nie dochodzi do popunkcyjnch bólów głowy, ponieważ opona twarda pozostaje w trakcie znieczulenia nienaruszona. </a:t>
            </a:r>
          </a:p>
          <a:p>
            <a:r>
              <a:rPr lang="pl-PL" dirty="0"/>
              <a:t>Popunkcyjne bóle głowy zdarzają się z różną częstotliwością. </a:t>
            </a:r>
          </a:p>
          <a:p>
            <a:r>
              <a:rPr lang="pl-PL" dirty="0"/>
              <a:t>Częściej dotykają osób młodych i położnic. </a:t>
            </a:r>
          </a:p>
          <a:p>
            <a:r>
              <a:rPr lang="pl-PL" dirty="0"/>
              <a:t>Ból taki może pojawić się od 24 do 48 h po wykonanym znieczuleniu.</a:t>
            </a:r>
          </a:p>
          <a:p>
            <a:r>
              <a:rPr lang="pl-PL" dirty="0"/>
              <a:t>Najczęściej ból taki trwa 2-3 dni i samoistnie ustępuje.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0487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1038" y="955965"/>
            <a:ext cx="8543925" cy="5220999"/>
          </a:xfrm>
        </p:spPr>
        <p:txBody>
          <a:bodyPr>
            <a:normAutofit lnSpcReduction="10000"/>
          </a:bodyPr>
          <a:lstStyle/>
          <a:p>
            <a:r>
              <a:rPr lang="pl-PL" b="1" dirty="0"/>
              <a:t>Układ oddechowy</a:t>
            </a:r>
            <a:r>
              <a:rPr lang="pl-PL" dirty="0"/>
              <a:t>:</a:t>
            </a:r>
          </a:p>
          <a:p>
            <a:pPr marL="0" indent="0">
              <a:buNone/>
            </a:pPr>
            <a:r>
              <a:rPr lang="pl-PL" dirty="0"/>
              <a:t>-maleje rezerwa oddechowa</a:t>
            </a:r>
          </a:p>
          <a:p>
            <a:pPr marL="0" indent="0">
              <a:buNone/>
            </a:pPr>
            <a:r>
              <a:rPr lang="pl-PL" dirty="0"/>
              <a:t>-zmiany morfologiczne</a:t>
            </a:r>
          </a:p>
          <a:p>
            <a:pPr marL="0" indent="0">
              <a:buNone/>
            </a:pPr>
            <a:r>
              <a:rPr lang="pl-PL" dirty="0"/>
              <a:t>-objętość płuc i wentylacja</a:t>
            </a:r>
          </a:p>
          <a:p>
            <a:pPr marL="0" indent="0">
              <a:buNone/>
            </a:pPr>
            <a:r>
              <a:rPr lang="pl-PL" dirty="0"/>
              <a:t>-wymiana gazowa w płucach</a:t>
            </a:r>
          </a:p>
          <a:p>
            <a:pPr marL="0" indent="0">
              <a:buNone/>
            </a:pPr>
            <a:r>
              <a:rPr lang="pl-PL" dirty="0"/>
              <a:t>-regulacja oddychania</a:t>
            </a:r>
          </a:p>
          <a:p>
            <a:pPr marL="0" indent="0">
              <a:buNone/>
            </a:pPr>
            <a:r>
              <a:rPr lang="pl-PL" dirty="0"/>
              <a:t>Zmniejszony napęd oddechowy pod wpływem hiperkapnii i / lub hipoksji u ludzi starszych zmniejsza się jeszcze bardziej pod wpływem  znieczulenia i leków uspokajających, ryzyko wystąpienia niewydolności oddechowej  szczególnie we wczesnym okresie pooperacyjnym jest zwiększone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2307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1038" y="1025237"/>
            <a:ext cx="8543925" cy="5151727"/>
          </a:xfrm>
        </p:spPr>
        <p:txBody>
          <a:bodyPr>
            <a:normAutofit fontScale="70000" lnSpcReduction="20000"/>
          </a:bodyPr>
          <a:lstStyle/>
          <a:p>
            <a:r>
              <a:rPr lang="pl-PL" b="1" dirty="0"/>
              <a:t>Znieczulenie regionalne </a:t>
            </a:r>
            <a:r>
              <a:rPr lang="pl-PL" dirty="0"/>
              <a:t>—mniejsze ryzyko u pacjentów w podeszłym wieku</a:t>
            </a:r>
          </a:p>
          <a:p>
            <a:r>
              <a:rPr lang="pl-PL" dirty="0"/>
              <a:t>Pogląd, że znieczulenie regionalne wiąże się u ludzi starszych z mniejszym ryzykiem niż znieczulenie ogólne, jest ogólnie przyjęty, ale nie jest naukowo udowodniony. </a:t>
            </a:r>
          </a:p>
          <a:p>
            <a:r>
              <a:rPr lang="pl-PL" dirty="0"/>
              <a:t>Nowsze badania prospektywne wykazują, że rodzaj znieczulenia nie ma wyraźne-go wpływu na śmiertelność i umieralność pooperacyjną pacjentów w wieku podeszłym. </a:t>
            </a:r>
          </a:p>
          <a:p>
            <a:r>
              <a:rPr lang="pl-PL" dirty="0"/>
              <a:t>Badania przeprowadzone na 600 pacjentach ze złamaniem szyjki kości udowej, którzy byli operowani w znieczuleniu podpajęczynówkowym lub ogólnym wykazały, że w obu grupach w ciągu pierwszych 28 dni po operacji śmiertelność wynosiła 6,6% oraz 5,9%, a w ciągu 1 roku — 20,4%. </a:t>
            </a:r>
          </a:p>
          <a:p>
            <a:r>
              <a:rPr lang="pl-PL" dirty="0"/>
              <a:t>Zapalenie płuc, zawał mięśnia sercowego i niewydolność serca były w obu grupach najczęstszą przyczyną śmierci. </a:t>
            </a:r>
          </a:p>
          <a:p>
            <a:r>
              <a:rPr lang="pl-PL" dirty="0"/>
              <a:t>Najważniejszymi czynnikami wpływającymi na śmiertelność pooperacyjną okazały się istniejące wcześniej schorzenia układu krążenia (choroba niedokrwienna serca, niewydolność serca i zaburzenia rytmu).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3141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Czynności nerek</a:t>
            </a:r>
            <a:r>
              <a:rPr lang="pl-PL" dirty="0"/>
              <a:t>:</a:t>
            </a:r>
          </a:p>
          <a:p>
            <a:pPr marL="0" indent="0">
              <a:buNone/>
            </a:pPr>
            <a:r>
              <a:rPr lang="pl-PL" dirty="0"/>
              <a:t>-reakcja na niedobór sodu osłabiona, </a:t>
            </a:r>
          </a:p>
          <a:p>
            <a:pPr marL="0" indent="0">
              <a:buNone/>
            </a:pPr>
            <a:r>
              <a:rPr lang="pl-PL" dirty="0"/>
              <a:t>-spada objętość pozakomórkowa z zaburzeniami krążenia oraz czynnością mózgu i nerek</a:t>
            </a:r>
          </a:p>
          <a:p>
            <a:pPr marL="0" indent="0">
              <a:buNone/>
            </a:pPr>
            <a:r>
              <a:rPr lang="pl-PL" dirty="0"/>
              <a:t>-hiperkaliemia</a:t>
            </a:r>
          </a:p>
          <a:p>
            <a:pPr marL="0" indent="0">
              <a:buNone/>
            </a:pPr>
            <a:r>
              <a:rPr lang="pl-PL" dirty="0"/>
              <a:t>-zaburzenia równowagi wodno-elektrolitowej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0723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Czynność wątroby </a:t>
            </a:r>
            <a:r>
              <a:rPr lang="pl-PL" dirty="0"/>
              <a:t>- z wiekiem coraz bardziej upośledzona. </a:t>
            </a:r>
          </a:p>
          <a:p>
            <a:pPr marL="0" indent="0">
              <a:buNone/>
            </a:pPr>
            <a:r>
              <a:rPr lang="pl-PL" dirty="0"/>
              <a:t>-wzrasta wrażliwość na hipoksję,  leki i przetaczanie krwi.</a:t>
            </a:r>
          </a:p>
          <a:p>
            <a:pPr marL="0" indent="0">
              <a:buNone/>
            </a:pPr>
            <a:r>
              <a:rPr lang="pl-PL" dirty="0"/>
              <a:t>-czas połowiczej eliminacji leków metabolizowanych w wątrobie i wydzielanych  z żółcią może się wydłużyć.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2882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1038" y="365125"/>
            <a:ext cx="8543925" cy="5811838"/>
          </a:xfrm>
        </p:spPr>
        <p:txBody>
          <a:bodyPr>
            <a:normAutofit fontScale="85000" lnSpcReduction="20000"/>
          </a:bodyPr>
          <a:lstStyle/>
          <a:p>
            <a:r>
              <a:rPr lang="pl-PL" b="1" dirty="0"/>
              <a:t>Układ nerwowy:</a:t>
            </a:r>
          </a:p>
          <a:p>
            <a:pPr marL="0" indent="0">
              <a:buNone/>
            </a:pPr>
            <a:r>
              <a:rPr lang="pl-PL" dirty="0"/>
              <a:t>-pojawia się zanik mózgu, liczba neuronów przede wszystkim w korze maleje, zmniejszają się przepływ mózgowy i zużycie tlenu</a:t>
            </a:r>
          </a:p>
          <a:p>
            <a:pPr marL="0" indent="0">
              <a:buNone/>
            </a:pPr>
            <a:r>
              <a:rPr lang="pl-PL" dirty="0"/>
              <a:t>-istnieje zwiększona wrażliwość na leki działające ośrodkowo; minimalne stężenie pęcherzykowe MAC maleje z wiekiem</a:t>
            </a:r>
          </a:p>
          <a:p>
            <a:pPr marL="0" indent="0">
              <a:buNone/>
            </a:pPr>
            <a:r>
              <a:rPr lang="pl-PL" dirty="0"/>
              <a:t>-często trudne jest porozumienie z pacjentem, występują  zaburzenia wzroku i słuchu,</a:t>
            </a:r>
          </a:p>
          <a:p>
            <a:pPr marL="0" indent="0">
              <a:buNone/>
            </a:pPr>
            <a:r>
              <a:rPr lang="pl-PL" dirty="0"/>
              <a:t>-pacjenci często mają zmienne nastroje i tracą panowanie nad sobą;</a:t>
            </a:r>
          </a:p>
          <a:p>
            <a:pPr marL="0" indent="0">
              <a:buNone/>
            </a:pPr>
            <a:r>
              <a:rPr lang="pl-PL" dirty="0"/>
              <a:t>-zależność od innych osób może prowadzić do poważnych zaburzeń emocjonalnych</a:t>
            </a:r>
          </a:p>
          <a:p>
            <a:pPr marL="0" indent="0">
              <a:buNone/>
            </a:pPr>
            <a:r>
              <a:rPr lang="pl-PL" dirty="0"/>
              <a:t>-zdolność do reakcji wyrównawczych i adaptacyjnych układu nerwowego jest upośledzona ze względu na ubytki tkanki nerwowej i synaps</a:t>
            </a:r>
          </a:p>
          <a:p>
            <a:pPr marL="0" indent="0">
              <a:buNone/>
            </a:pPr>
            <a:r>
              <a:rPr lang="pl-PL" dirty="0"/>
              <a:t>-zwolnione przewodzenie przez nerwy obwodowe prowadzi do zaburzeń koordynacji</a:t>
            </a:r>
          </a:p>
          <a:p>
            <a:pPr marL="0" indent="0">
              <a:buNone/>
            </a:pPr>
            <a:r>
              <a:rPr lang="pl-PL" dirty="0"/>
              <a:t>-termoregulacja ośrodkowa upośledzona - dostosowanie się do niskich i wysokich temperatur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1986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  Specyfika farmakologiczna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 farmakokinetykę leków u ludzi starszych w porównaniu z młodszymi mają wpływ: </a:t>
            </a:r>
          </a:p>
          <a:p>
            <a:pPr marL="0" indent="0">
              <a:buNone/>
            </a:pPr>
            <a:r>
              <a:rPr lang="pl-PL" dirty="0"/>
              <a:t>-zmiany kompartmentów ciała,</a:t>
            </a:r>
          </a:p>
          <a:p>
            <a:pPr marL="0" indent="0">
              <a:buNone/>
            </a:pPr>
            <a:r>
              <a:rPr lang="pl-PL" dirty="0"/>
              <a:t>-zmniejszona zdolność wiązania z białkami osocza </a:t>
            </a:r>
          </a:p>
          <a:p>
            <a:pPr marL="0" indent="0">
              <a:buNone/>
            </a:pPr>
            <a:r>
              <a:rPr lang="pl-PL" dirty="0"/>
              <a:t>-zmniejszenie wydolności nerek,</a:t>
            </a:r>
          </a:p>
          <a:p>
            <a:pPr marL="0" indent="0">
              <a:buNone/>
            </a:pPr>
            <a:r>
              <a:rPr lang="pl-PL" dirty="0"/>
              <a:t>-ograniczenie wydolności wątroby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9323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Zmiany farmakokinetyczne i farmakodynamiczne dotyczące anestetyków i środków uzupełniających u ludzi starszych nie zostały dotychczas dokładnie przebadane. Znane są tylko niektóre dane.</a:t>
            </a:r>
          </a:p>
          <a:p>
            <a:pPr marL="0" indent="0">
              <a:buNone/>
            </a:pPr>
            <a:r>
              <a:rPr lang="pl-PL" b="1" dirty="0"/>
              <a:t>Halotan, enfluran i izofluran</a:t>
            </a:r>
            <a:r>
              <a:rPr lang="pl-PL" dirty="0"/>
              <a:t> -zapotrzebowanie u ludzi starszych jest o ok. 20% mniejsze.</a:t>
            </a:r>
          </a:p>
          <a:p>
            <a:pPr marL="0" indent="0">
              <a:buNone/>
            </a:pPr>
            <a:r>
              <a:rPr lang="pl-PL" b="1" dirty="0"/>
              <a:t>Opioidy</a:t>
            </a:r>
            <a:r>
              <a:rPr lang="pl-PL" dirty="0"/>
              <a:t> -działanie na ośrodkowy układ nerwowy i krążenie jest silniejsze i  prawdopodobnie dłuższe. Po operacji –opóźnione budzenie i przedłużona niewydolność oddechowa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9047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/>
              <a:t>Barbiturany- </a:t>
            </a:r>
            <a:r>
              <a:rPr lang="pl-PL" dirty="0"/>
              <a:t>działanie silniejsze, zapotrzebowanie mniejsze, czas połowiczej eliminacji wydłużony. </a:t>
            </a:r>
          </a:p>
          <a:p>
            <a:r>
              <a:rPr lang="pl-PL" b="1" dirty="0"/>
              <a:t>Benzodiazepiny</a:t>
            </a:r>
            <a:r>
              <a:rPr lang="pl-PL" dirty="0"/>
              <a:t> -farmakokinetyka i farmakodynamika wielu benzodiazepin zmienia się z wiekiem. </a:t>
            </a:r>
          </a:p>
          <a:p>
            <a:pPr marL="0" indent="0">
              <a:buNone/>
            </a:pPr>
            <a:r>
              <a:rPr lang="pl-PL" dirty="0"/>
              <a:t>Działanie na ośrodkowy układ nerwowy jest silniejsze.</a:t>
            </a:r>
          </a:p>
          <a:p>
            <a:pPr marL="0" indent="0">
              <a:buNone/>
            </a:pPr>
            <a:r>
              <a:rPr lang="pl-PL" dirty="0"/>
              <a:t>Należy brać pod uwagę dłużej trwającą senność. </a:t>
            </a:r>
          </a:p>
          <a:p>
            <a:pPr marL="0" indent="0">
              <a:buNone/>
            </a:pPr>
            <a:r>
              <a:rPr lang="pl-PL" dirty="0"/>
              <a:t>Czas połowiczej eliminacji i czas działania są szczególnie wydłużone w przypadku diazepamu i Midazolamu. </a:t>
            </a:r>
          </a:p>
          <a:p>
            <a:pPr marL="0" indent="0">
              <a:buNone/>
            </a:pPr>
            <a:r>
              <a:rPr lang="pl-PL" dirty="0"/>
              <a:t>Nie stwierdzono tego przy stosowaniu flunitrazepamu, </a:t>
            </a:r>
            <a:r>
              <a:rPr lang="pl-PL" dirty="0" err="1"/>
              <a:t>Oxazepamu</a:t>
            </a:r>
            <a:r>
              <a:rPr lang="pl-PL" dirty="0"/>
              <a:t>, </a:t>
            </a:r>
            <a:r>
              <a:rPr lang="pl-PL" dirty="0" err="1"/>
              <a:t>Lorazepamu</a:t>
            </a:r>
            <a:r>
              <a:rPr lang="pl-PL" dirty="0"/>
              <a:t>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B7DF-4064-4C1A-A67F-80DB15A80EE5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139595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2239</Words>
  <Application>Microsoft Office PowerPoint</Application>
  <PresentationFormat>Papier A4 (210x297 mm)</PresentationFormat>
  <Paragraphs>230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Motyw pakietu Office</vt:lpstr>
      <vt:lpstr>Znieczulenie pacjentów w wieku podeszłym</vt:lpstr>
      <vt:lpstr>  Zmiany uwarunkowane wiekiem</vt:lpstr>
      <vt:lpstr>  </vt:lpstr>
      <vt:lpstr>  </vt:lpstr>
      <vt:lpstr>  </vt:lpstr>
      <vt:lpstr>  </vt:lpstr>
      <vt:lpstr>  Specyfika farmakologiczna </vt:lpstr>
      <vt:lpstr>  </vt:lpstr>
      <vt:lpstr> </vt:lpstr>
      <vt:lpstr>  </vt:lpstr>
      <vt:lpstr>  </vt:lpstr>
      <vt:lpstr>Postępowanie anestezjologiczne </vt:lpstr>
      <vt:lpstr>  </vt:lpstr>
      <vt:lpstr>  </vt:lpstr>
      <vt:lpstr>  </vt:lpstr>
      <vt:lpstr>  </vt:lpstr>
      <vt:lpstr>  </vt:lpstr>
      <vt:lpstr>  </vt:lpstr>
      <vt:lpstr>  </vt:lpstr>
      <vt:lpstr>Wybór metody znieczulenia </vt:lpstr>
      <vt:lpstr>  </vt:lpstr>
      <vt:lpstr>  </vt:lpstr>
      <vt:lpstr>  </vt:lpstr>
      <vt:lpstr>  </vt:lpstr>
      <vt:lpstr> </vt:lpstr>
      <vt:lpstr> </vt:lpstr>
      <vt:lpstr>Zabiegi w znieczuleniu podpajęczynówkowe</vt:lpstr>
      <vt:lpstr>Powikłania znieczulenia podpajęczynówkowego</vt:lpstr>
      <vt:lpstr>  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SPECYFIKA ZNIECZULANIA DOROSŁYCH</dc:title>
  <dc:creator>Zuzanna Konrady</dc:creator>
  <cp:lastModifiedBy>User</cp:lastModifiedBy>
  <cp:revision>21</cp:revision>
  <cp:lastPrinted>2017-06-08T08:19:44Z</cp:lastPrinted>
  <dcterms:created xsi:type="dcterms:W3CDTF">2017-01-28T21:11:23Z</dcterms:created>
  <dcterms:modified xsi:type="dcterms:W3CDTF">2022-09-28T11:56:20Z</dcterms:modified>
</cp:coreProperties>
</file>